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Inter"/>
      <p:regular r:id="rId23"/>
      <p:bold r:id="rId24"/>
      <p:italic r:id="rId25"/>
      <p:boldItalic r:id="rId26"/>
    </p:embeddedFont>
    <p:embeddedFont>
      <p:font typeface="Bebas Neue"/>
      <p:regular r:id="rId27"/>
    </p:embeddedFont>
    <p:embeddedFont>
      <p:font typeface="PT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2" roundtripDataSignature="AMtx7mhGOjhCD48ZW+A/yRBL4eSP6kFT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Inter-bold.fntdata"/><Relationship Id="rId23" Type="http://schemas.openxmlformats.org/officeDocument/2006/relationships/font" Target="fonts/Inter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Inter-boldItalic.fntdata"/><Relationship Id="rId25" Type="http://schemas.openxmlformats.org/officeDocument/2006/relationships/font" Target="fonts/Inter-italic.fntdata"/><Relationship Id="rId28" Type="http://schemas.openxmlformats.org/officeDocument/2006/relationships/font" Target="fonts/PTSans-regular.fntdata"/><Relationship Id="rId27" Type="http://schemas.openxmlformats.org/officeDocument/2006/relationships/font" Target="fonts/BebasNeu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T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TSans-boldItalic.fntdata"/><Relationship Id="rId30" Type="http://schemas.openxmlformats.org/officeDocument/2006/relationships/font" Target="fonts/PTSans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10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19" Type="http://schemas.openxmlformats.org/officeDocument/2006/relationships/font" Target="fonts/Roboto-regular.fntdata"/><Relationship Id="rId18" Type="http://schemas.openxmlformats.org/officeDocument/2006/relationships/font" Target="fonts/ProximaNova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  <p:extLst>
    <p:ext uri="{620B2872-D7B9-4A21-9093-7833F8D536E1}">
      <p15:sldGuideLst>
        <p15:guide id="1" orient="horz" pos="2880">
          <p15:clr>
            <a:srgbClr val="F26B43"/>
          </p15:clr>
        </p15:guide>
        <p15:guide id="2" pos="2160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2429476786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2242947678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fd037a52ff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2fd037a52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c26bd5d8b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2fc26bd5d8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492f9cab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22492f9cab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fe39cbd24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2fe39cbd24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fe39cbd24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2fe39cbd24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4"/>
          <p:cNvSpPr txBox="1"/>
          <p:nvPr>
            <p:ph hasCustomPrompt="1" type="title"/>
          </p:nvPr>
        </p:nvSpPr>
        <p:spPr>
          <a:xfrm>
            <a:off x="1762950" y="2167788"/>
            <a:ext cx="5618100" cy="11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1" i="0" sz="7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24"/>
          <p:cNvSpPr txBox="1"/>
          <p:nvPr>
            <p:ph idx="1" type="subTitle"/>
          </p:nvPr>
        </p:nvSpPr>
        <p:spPr>
          <a:xfrm>
            <a:off x="1762950" y="3088213"/>
            <a:ext cx="56181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 txBox="1"/>
          <p:nvPr>
            <p:ph type="title"/>
          </p:nvPr>
        </p:nvSpPr>
        <p:spPr>
          <a:xfrm>
            <a:off x="2223600" y="559298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25"/>
          <p:cNvSpPr txBox="1"/>
          <p:nvPr>
            <p:ph idx="1" type="subTitle"/>
          </p:nvPr>
        </p:nvSpPr>
        <p:spPr>
          <a:xfrm>
            <a:off x="2223600" y="1328198"/>
            <a:ext cx="46968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5" name="Google Shape;65;p25"/>
          <p:cNvSpPr txBox="1"/>
          <p:nvPr>
            <p:ph idx="2" type="title"/>
          </p:nvPr>
        </p:nvSpPr>
        <p:spPr>
          <a:xfrm>
            <a:off x="2223600" y="1911554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25"/>
          <p:cNvSpPr txBox="1"/>
          <p:nvPr>
            <p:ph idx="3" type="subTitle"/>
          </p:nvPr>
        </p:nvSpPr>
        <p:spPr>
          <a:xfrm>
            <a:off x="2223600" y="2680454"/>
            <a:ext cx="4696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7" name="Google Shape;67;p25"/>
          <p:cNvSpPr txBox="1"/>
          <p:nvPr>
            <p:ph idx="4" type="title"/>
          </p:nvPr>
        </p:nvSpPr>
        <p:spPr>
          <a:xfrm>
            <a:off x="2223600" y="3263809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25"/>
          <p:cNvSpPr txBox="1"/>
          <p:nvPr>
            <p:ph idx="5" type="subTitle"/>
          </p:nvPr>
        </p:nvSpPr>
        <p:spPr>
          <a:xfrm>
            <a:off x="2223600" y="4032710"/>
            <a:ext cx="4696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6"/>
          <p:cNvSpPr txBox="1"/>
          <p:nvPr>
            <p:ph type="title"/>
          </p:nvPr>
        </p:nvSpPr>
        <p:spPr>
          <a:xfrm>
            <a:off x="5171488" y="933275"/>
            <a:ext cx="3143700" cy="22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26"/>
          <p:cNvSpPr txBox="1"/>
          <p:nvPr>
            <p:ph idx="1" type="subTitle"/>
          </p:nvPr>
        </p:nvSpPr>
        <p:spPr>
          <a:xfrm>
            <a:off x="5171488" y="3090350"/>
            <a:ext cx="31437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26"/>
          <p:cNvSpPr/>
          <p:nvPr>
            <p:ph idx="2" type="pic"/>
          </p:nvPr>
        </p:nvSpPr>
        <p:spPr>
          <a:xfrm>
            <a:off x="828813" y="994525"/>
            <a:ext cx="4008900" cy="315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8"/>
          <p:cNvSpPr txBox="1"/>
          <p:nvPr>
            <p:ph type="title"/>
          </p:nvPr>
        </p:nvSpPr>
        <p:spPr>
          <a:xfrm>
            <a:off x="2268125" y="1651900"/>
            <a:ext cx="46077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9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29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 txBox="1"/>
          <p:nvPr>
            <p:ph idx="1" type="subTitle"/>
          </p:nvPr>
        </p:nvSpPr>
        <p:spPr>
          <a:xfrm>
            <a:off x="4629344" y="1608575"/>
            <a:ext cx="37947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30"/>
          <p:cNvSpPr txBox="1"/>
          <p:nvPr>
            <p:ph idx="2" type="subTitle"/>
          </p:nvPr>
        </p:nvSpPr>
        <p:spPr>
          <a:xfrm>
            <a:off x="720256" y="1608575"/>
            <a:ext cx="37941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30"/>
          <p:cNvSpPr txBox="1"/>
          <p:nvPr>
            <p:ph idx="3" type="subTitle"/>
          </p:nvPr>
        </p:nvSpPr>
        <p:spPr>
          <a:xfrm>
            <a:off x="719956" y="1294834"/>
            <a:ext cx="37947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30"/>
          <p:cNvSpPr txBox="1"/>
          <p:nvPr>
            <p:ph idx="4" type="subTitle"/>
          </p:nvPr>
        </p:nvSpPr>
        <p:spPr>
          <a:xfrm>
            <a:off x="4629344" y="1294834"/>
            <a:ext cx="37947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30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30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1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31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3"/>
          <p:cNvSpPr txBox="1"/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33"/>
          <p:cNvSpPr txBox="1"/>
          <p:nvPr>
            <p:ph idx="1" type="subTitle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0"/>
          <p:cNvSpPr/>
          <p:nvPr/>
        </p:nvSpPr>
        <p:spPr>
          <a:xfrm>
            <a:off x="61546" y="0"/>
            <a:ext cx="9513277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0"/>
          <p:cNvSpPr txBox="1"/>
          <p:nvPr>
            <p:ph idx="1" type="subTitle"/>
          </p:nvPr>
        </p:nvSpPr>
        <p:spPr>
          <a:xfrm>
            <a:off x="727531" y="2193177"/>
            <a:ext cx="2354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0"/>
          <p:cNvSpPr txBox="1"/>
          <p:nvPr>
            <p:ph idx="2" type="subTitle"/>
          </p:nvPr>
        </p:nvSpPr>
        <p:spPr>
          <a:xfrm>
            <a:off x="727531" y="3739399"/>
            <a:ext cx="2354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0"/>
          <p:cNvSpPr txBox="1"/>
          <p:nvPr>
            <p:ph idx="3" type="subTitle"/>
          </p:nvPr>
        </p:nvSpPr>
        <p:spPr>
          <a:xfrm>
            <a:off x="3399150" y="3739388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idx="4" type="subTitle"/>
          </p:nvPr>
        </p:nvSpPr>
        <p:spPr>
          <a:xfrm>
            <a:off x="3399150" y="2193175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0"/>
          <p:cNvSpPr txBox="1"/>
          <p:nvPr>
            <p:ph idx="5" type="title"/>
          </p:nvPr>
        </p:nvSpPr>
        <p:spPr>
          <a:xfrm>
            <a:off x="745115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20"/>
          <p:cNvSpPr txBox="1"/>
          <p:nvPr>
            <p:ph idx="6" type="title"/>
          </p:nvPr>
        </p:nvSpPr>
        <p:spPr>
          <a:xfrm>
            <a:off x="3414634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20"/>
          <p:cNvSpPr txBox="1"/>
          <p:nvPr>
            <p:ph idx="7" type="title"/>
          </p:nvPr>
        </p:nvSpPr>
        <p:spPr>
          <a:xfrm>
            <a:off x="745115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0"/>
          <p:cNvSpPr txBox="1"/>
          <p:nvPr>
            <p:ph idx="8" type="title"/>
          </p:nvPr>
        </p:nvSpPr>
        <p:spPr>
          <a:xfrm>
            <a:off x="3414634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0"/>
          <p:cNvSpPr txBox="1"/>
          <p:nvPr>
            <p:ph idx="9" type="subTitle"/>
          </p:nvPr>
        </p:nvSpPr>
        <p:spPr>
          <a:xfrm>
            <a:off x="6066569" y="3739388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0"/>
          <p:cNvSpPr txBox="1"/>
          <p:nvPr>
            <p:ph idx="13" type="subTitle"/>
          </p:nvPr>
        </p:nvSpPr>
        <p:spPr>
          <a:xfrm>
            <a:off x="6066569" y="2193175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20"/>
          <p:cNvSpPr txBox="1"/>
          <p:nvPr>
            <p:ph idx="14" type="title"/>
          </p:nvPr>
        </p:nvSpPr>
        <p:spPr>
          <a:xfrm>
            <a:off x="6084153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20"/>
          <p:cNvSpPr txBox="1"/>
          <p:nvPr>
            <p:ph idx="15" type="title"/>
          </p:nvPr>
        </p:nvSpPr>
        <p:spPr>
          <a:xfrm>
            <a:off x="6084153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20"/>
          <p:cNvSpPr txBox="1"/>
          <p:nvPr>
            <p:ph idx="16" type="subTitle"/>
          </p:nvPr>
        </p:nvSpPr>
        <p:spPr>
          <a:xfrm>
            <a:off x="727531" y="1911775"/>
            <a:ext cx="2354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20"/>
          <p:cNvSpPr txBox="1"/>
          <p:nvPr>
            <p:ph idx="17" type="subTitle"/>
          </p:nvPr>
        </p:nvSpPr>
        <p:spPr>
          <a:xfrm>
            <a:off x="727531" y="3458008"/>
            <a:ext cx="2354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" name="Google Shape;25;p20"/>
          <p:cNvSpPr txBox="1"/>
          <p:nvPr>
            <p:ph idx="18" type="subTitle"/>
          </p:nvPr>
        </p:nvSpPr>
        <p:spPr>
          <a:xfrm>
            <a:off x="3399150" y="3457998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" name="Google Shape;26;p20"/>
          <p:cNvSpPr txBox="1"/>
          <p:nvPr>
            <p:ph idx="19" type="subTitle"/>
          </p:nvPr>
        </p:nvSpPr>
        <p:spPr>
          <a:xfrm>
            <a:off x="3399150" y="1911775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" name="Google Shape;27;p20"/>
          <p:cNvSpPr txBox="1"/>
          <p:nvPr>
            <p:ph idx="20" type="subTitle"/>
          </p:nvPr>
        </p:nvSpPr>
        <p:spPr>
          <a:xfrm>
            <a:off x="6066569" y="3457998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" name="Google Shape;28;p20"/>
          <p:cNvSpPr txBox="1"/>
          <p:nvPr>
            <p:ph idx="21" type="subTitle"/>
          </p:nvPr>
        </p:nvSpPr>
        <p:spPr>
          <a:xfrm>
            <a:off x="6066569" y="1911775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 txBox="1"/>
          <p:nvPr>
            <p:ph type="title"/>
          </p:nvPr>
        </p:nvSpPr>
        <p:spPr>
          <a:xfrm>
            <a:off x="869274" y="1902775"/>
            <a:ext cx="4985425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1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21"/>
          <p:cNvSpPr txBox="1"/>
          <p:nvPr>
            <p:ph idx="2" type="title"/>
          </p:nvPr>
        </p:nvSpPr>
        <p:spPr>
          <a:xfrm>
            <a:off x="869274" y="796775"/>
            <a:ext cx="3573299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8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21"/>
          <p:cNvSpPr txBox="1"/>
          <p:nvPr>
            <p:ph idx="1" type="subTitle"/>
          </p:nvPr>
        </p:nvSpPr>
        <p:spPr>
          <a:xfrm>
            <a:off x="869275" y="3011025"/>
            <a:ext cx="3573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22"/>
          <p:cNvSpPr txBox="1"/>
          <p:nvPr>
            <p:ph idx="1" type="subTitle"/>
          </p:nvPr>
        </p:nvSpPr>
        <p:spPr>
          <a:xfrm>
            <a:off x="641721" y="1582522"/>
            <a:ext cx="460614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22"/>
          <p:cNvSpPr txBox="1"/>
          <p:nvPr>
            <p:ph idx="2" type="subTitle"/>
          </p:nvPr>
        </p:nvSpPr>
        <p:spPr>
          <a:xfrm>
            <a:off x="641721" y="2702257"/>
            <a:ext cx="460614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22"/>
          <p:cNvSpPr txBox="1"/>
          <p:nvPr>
            <p:ph idx="3" type="subTitle"/>
          </p:nvPr>
        </p:nvSpPr>
        <p:spPr>
          <a:xfrm>
            <a:off x="641721" y="3823192"/>
            <a:ext cx="460614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22"/>
          <p:cNvSpPr txBox="1"/>
          <p:nvPr>
            <p:ph idx="4" type="subTitle"/>
          </p:nvPr>
        </p:nvSpPr>
        <p:spPr>
          <a:xfrm>
            <a:off x="641721" y="1241275"/>
            <a:ext cx="460614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" name="Google Shape;39;p22"/>
          <p:cNvSpPr txBox="1"/>
          <p:nvPr>
            <p:ph idx="5" type="subTitle"/>
          </p:nvPr>
        </p:nvSpPr>
        <p:spPr>
          <a:xfrm>
            <a:off x="641721" y="2350127"/>
            <a:ext cx="460614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" name="Google Shape;40;p22"/>
          <p:cNvSpPr txBox="1"/>
          <p:nvPr>
            <p:ph idx="6" type="subTitle"/>
          </p:nvPr>
        </p:nvSpPr>
        <p:spPr>
          <a:xfrm>
            <a:off x="641721" y="3470626"/>
            <a:ext cx="460614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" name="Google Shape;41;p22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sor 1ra Jerarquía">
  <p:cSld name="SECTION_HEADER_1">
    <p:bg>
      <p:bgPr>
        <a:solidFill>
          <a:srgbClr val="3B85FF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2f789168b6d_0_88"/>
          <p:cNvSpPr txBox="1"/>
          <p:nvPr>
            <p:ph idx="1" type="subTitle"/>
          </p:nvPr>
        </p:nvSpPr>
        <p:spPr>
          <a:xfrm>
            <a:off x="610450" y="1723675"/>
            <a:ext cx="7749900" cy="4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g2f789168b6d_0_88"/>
          <p:cNvSpPr txBox="1"/>
          <p:nvPr>
            <p:ph type="title"/>
          </p:nvPr>
        </p:nvSpPr>
        <p:spPr>
          <a:xfrm>
            <a:off x="599700" y="2063900"/>
            <a:ext cx="77499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bg>
      <p:bgPr>
        <a:solidFill>
          <a:schemeClr val="dk2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2"/>
          <p:cNvSpPr txBox="1"/>
          <p:nvPr>
            <p:ph type="title"/>
          </p:nvPr>
        </p:nvSpPr>
        <p:spPr>
          <a:xfrm>
            <a:off x="1883694" y="782371"/>
            <a:ext cx="537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7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32"/>
          <p:cNvSpPr txBox="1"/>
          <p:nvPr>
            <p:ph idx="1" type="subTitle"/>
          </p:nvPr>
        </p:nvSpPr>
        <p:spPr>
          <a:xfrm>
            <a:off x="1883706" y="1890775"/>
            <a:ext cx="5376600" cy="11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9"/>
          <p:cNvSpPr txBox="1"/>
          <p:nvPr>
            <p:ph type="ctrTitle"/>
          </p:nvPr>
        </p:nvSpPr>
        <p:spPr>
          <a:xfrm>
            <a:off x="1023750" y="1320975"/>
            <a:ext cx="7096800" cy="222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9"/>
          <p:cNvSpPr txBox="1"/>
          <p:nvPr>
            <p:ph idx="1" type="subTitle"/>
          </p:nvPr>
        </p:nvSpPr>
        <p:spPr>
          <a:xfrm>
            <a:off x="1023750" y="3588575"/>
            <a:ext cx="62712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9"/>
          <p:cNvSpPr/>
          <p:nvPr/>
        </p:nvSpPr>
        <p:spPr>
          <a:xfrm>
            <a:off x="7924800" y="0"/>
            <a:ext cx="1219200" cy="8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24800" y="231775"/>
            <a:ext cx="1038313" cy="3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7"/>
          <p:cNvSpPr txBox="1"/>
          <p:nvPr>
            <p:ph type="title"/>
          </p:nvPr>
        </p:nvSpPr>
        <p:spPr>
          <a:xfrm>
            <a:off x="2452325" y="3344975"/>
            <a:ext cx="4239300" cy="12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3"/>
          <p:cNvSpPr txBox="1"/>
          <p:nvPr>
            <p:ph type="title"/>
          </p:nvPr>
        </p:nvSpPr>
        <p:spPr>
          <a:xfrm>
            <a:off x="4327725" y="3744550"/>
            <a:ext cx="4103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23"/>
          <p:cNvSpPr txBox="1"/>
          <p:nvPr>
            <p:ph idx="1" type="subTitle"/>
          </p:nvPr>
        </p:nvSpPr>
        <p:spPr>
          <a:xfrm>
            <a:off x="684525" y="2011625"/>
            <a:ext cx="7746300" cy="169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2F2F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575762" y="231289"/>
            <a:ext cx="387351" cy="3873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385">
          <p15:clr>
            <a:srgbClr val="F26B43"/>
          </p15:clr>
        </p15:guide>
        <p15:guide id="3" pos="5375">
          <p15:clr>
            <a:srgbClr val="F26B43"/>
          </p15:clr>
        </p15:guide>
        <p15:guide id="4" orient="horz">
          <p15:clr>
            <a:srgbClr val="F26B43"/>
          </p15:clr>
        </p15:guide>
        <p15:guide id="5" orient="horz" pos="3240">
          <p15:clr>
            <a:srgbClr val="F26B43"/>
          </p15:clr>
        </p15:guide>
        <p15:guide id="6" orient="horz" pos="3003">
          <p15:clr>
            <a:srgbClr val="F26B43"/>
          </p15:clr>
        </p15:guide>
        <p15:guide id="7" orient="horz" pos="237">
          <p15:clr>
            <a:srgbClr val="F26B43"/>
          </p15:clr>
        </p15:guide>
        <p15:guide id="8" orient="horz" pos="486">
          <p15:clr>
            <a:srgbClr val="F26B43"/>
          </p15:clr>
        </p15:guide>
        <p15:guide id="9">
          <p15:clr>
            <a:srgbClr val="F26B43"/>
          </p15:clr>
        </p15:guide>
        <p15:guide id="10" pos="5760">
          <p15:clr>
            <a:srgbClr val="F26B43"/>
          </p15:clr>
        </p15:guide>
        <p15:guide id="11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refactoring.guru/es/design-patterns/what-is-pattern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25675" y="1879600"/>
            <a:ext cx="4692650" cy="9452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"/>
          <p:cNvSpPr txBox="1"/>
          <p:nvPr>
            <p:ph type="title"/>
          </p:nvPr>
        </p:nvSpPr>
        <p:spPr>
          <a:xfrm>
            <a:off x="1883694" y="2143085"/>
            <a:ext cx="537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GRACIAS</a:t>
            </a:r>
            <a:r>
              <a:rPr lang="es-CO">
                <a:solidFill>
                  <a:schemeClr val="dk2"/>
                </a:solidFill>
              </a:rPr>
              <a:t>!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1883694" y="4015829"/>
            <a:ext cx="53766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Please keep this slide for attribution</a:t>
            </a:r>
            <a:endParaRPr b="0"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7" name="Google Shape;16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31550" y="2531050"/>
            <a:ext cx="2612450" cy="261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 txBox="1"/>
          <p:nvPr>
            <p:ph type="title"/>
          </p:nvPr>
        </p:nvSpPr>
        <p:spPr>
          <a:xfrm>
            <a:off x="611200" y="2469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AGENDA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4" name="Google Shape;104;p3"/>
          <p:cNvSpPr txBox="1"/>
          <p:nvPr>
            <p:ph idx="5" type="title"/>
          </p:nvPr>
        </p:nvSpPr>
        <p:spPr>
          <a:xfrm>
            <a:off x="727531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01</a:t>
            </a:r>
            <a:endParaRPr/>
          </a:p>
        </p:txBody>
      </p:sp>
      <p:sp>
        <p:nvSpPr>
          <p:cNvPr id="105" name="Google Shape;105;p3"/>
          <p:cNvSpPr txBox="1"/>
          <p:nvPr>
            <p:ph idx="7" type="title"/>
          </p:nvPr>
        </p:nvSpPr>
        <p:spPr>
          <a:xfrm>
            <a:off x="727531" y="2992546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04</a:t>
            </a:r>
            <a:endParaRPr/>
          </a:p>
        </p:txBody>
      </p:sp>
      <p:sp>
        <p:nvSpPr>
          <p:cNvPr id="106" name="Google Shape;106;p3"/>
          <p:cNvSpPr txBox="1"/>
          <p:nvPr>
            <p:ph idx="8" type="title"/>
          </p:nvPr>
        </p:nvSpPr>
        <p:spPr>
          <a:xfrm>
            <a:off x="3397050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02</a:t>
            </a:r>
            <a:endParaRPr/>
          </a:p>
        </p:txBody>
      </p:sp>
      <p:sp>
        <p:nvSpPr>
          <p:cNvPr id="107" name="Google Shape;107;p3"/>
          <p:cNvSpPr txBox="1"/>
          <p:nvPr>
            <p:ph idx="15" type="title"/>
          </p:nvPr>
        </p:nvSpPr>
        <p:spPr>
          <a:xfrm>
            <a:off x="6066569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03</a:t>
            </a:r>
            <a:endParaRPr/>
          </a:p>
        </p:txBody>
      </p:sp>
      <p:sp>
        <p:nvSpPr>
          <p:cNvPr id="108" name="Google Shape;108;p3"/>
          <p:cNvSpPr txBox="1"/>
          <p:nvPr>
            <p:ph idx="16" type="subTitle"/>
          </p:nvPr>
        </p:nvSpPr>
        <p:spPr>
          <a:xfrm>
            <a:off x="1222325" y="1379450"/>
            <a:ext cx="18993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Spring MVC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/>
          </a:p>
        </p:txBody>
      </p:sp>
      <p:sp>
        <p:nvSpPr>
          <p:cNvPr id="109" name="Google Shape;109;p3"/>
          <p:cNvSpPr txBox="1"/>
          <p:nvPr>
            <p:ph idx="17" type="subTitle"/>
          </p:nvPr>
        </p:nvSpPr>
        <p:spPr>
          <a:xfrm>
            <a:off x="1178925" y="2992550"/>
            <a:ext cx="2354100" cy="96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Ventajas de MVC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  <p:sp>
        <p:nvSpPr>
          <p:cNvPr id="110" name="Google Shape;110;p3"/>
          <p:cNvSpPr txBox="1"/>
          <p:nvPr>
            <p:ph idx="19" type="subTitle"/>
          </p:nvPr>
        </p:nvSpPr>
        <p:spPr>
          <a:xfrm>
            <a:off x="3092250" y="1667850"/>
            <a:ext cx="3156900" cy="141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Componentes: MVC (Modelo-Vista-Controlador)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  <p:sp>
        <p:nvSpPr>
          <p:cNvPr id="111" name="Google Shape;111;p3"/>
          <p:cNvSpPr txBox="1"/>
          <p:nvPr>
            <p:ph idx="21" type="subTitle"/>
          </p:nvPr>
        </p:nvSpPr>
        <p:spPr>
          <a:xfrm>
            <a:off x="6112075" y="1740113"/>
            <a:ext cx="32427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Interacción entre Modelo, Vista y Controlador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  <p:pic>
        <p:nvPicPr>
          <p:cNvPr id="112" name="Google Shape;11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15225" y="85726"/>
            <a:ext cx="1300925" cy="13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3"/>
          <p:cNvSpPr txBox="1"/>
          <p:nvPr>
            <p:ph idx="7" type="title"/>
          </p:nvPr>
        </p:nvSpPr>
        <p:spPr>
          <a:xfrm>
            <a:off x="3660806" y="2895471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05</a:t>
            </a:r>
            <a:endParaRPr/>
          </a:p>
        </p:txBody>
      </p:sp>
      <p:sp>
        <p:nvSpPr>
          <p:cNvPr id="114" name="Google Shape;114;p3"/>
          <p:cNvSpPr txBox="1"/>
          <p:nvPr>
            <p:ph idx="17" type="subTitle"/>
          </p:nvPr>
        </p:nvSpPr>
        <p:spPr>
          <a:xfrm>
            <a:off x="4119150" y="2844800"/>
            <a:ext cx="2354100" cy="10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rPr b="1" lang="es-CO"/>
              <a:t> Ejercicios Prácticos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/>
          <p:nvPr>
            <p:ph type="title"/>
          </p:nvPr>
        </p:nvSpPr>
        <p:spPr>
          <a:xfrm>
            <a:off x="311624" y="3760451"/>
            <a:ext cx="3982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lang="es-CO" sz="1700"/>
              <a:t>Explicación  de ejercicios prácticos.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1700"/>
          </a:p>
        </p:txBody>
      </p:sp>
      <p:sp>
        <p:nvSpPr>
          <p:cNvPr id="120" name="Google Shape;120;p4"/>
          <p:cNvSpPr txBox="1"/>
          <p:nvPr>
            <p:ph idx="2" type="title"/>
          </p:nvPr>
        </p:nvSpPr>
        <p:spPr>
          <a:xfrm>
            <a:off x="1045374" y="2681100"/>
            <a:ext cx="173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CO"/>
              <a:t>01</a:t>
            </a:r>
            <a:endParaRPr/>
          </a:p>
        </p:txBody>
      </p:sp>
      <p:pic>
        <p:nvPicPr>
          <p:cNvPr id="121" name="Google Shape;121;p4" title="Bobawooyo Dog Confused GIF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88627" y="468298"/>
            <a:ext cx="2212800" cy="22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4"/>
          <p:cNvSpPr txBox="1"/>
          <p:nvPr/>
        </p:nvSpPr>
        <p:spPr>
          <a:xfrm>
            <a:off x="4989400" y="3683375"/>
            <a:ext cx="2120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700">
                <a:solidFill>
                  <a:schemeClr val="lt1"/>
                </a:solidFill>
              </a:rPr>
              <a:t>KISS, DRY, YAGNI</a:t>
            </a:r>
            <a:endParaRPr b="1"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2429476786_0_37"/>
          <p:cNvSpPr txBox="1"/>
          <p:nvPr>
            <p:ph type="title"/>
          </p:nvPr>
        </p:nvSpPr>
        <p:spPr>
          <a:xfrm>
            <a:off x="611200" y="-6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¿Qué es MVC?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28" name="Google Shape;128;g22429476786_0_37"/>
          <p:cNvSpPr txBox="1"/>
          <p:nvPr>
            <p:ph idx="1" type="subTitle"/>
          </p:nvPr>
        </p:nvSpPr>
        <p:spPr>
          <a:xfrm>
            <a:off x="484425" y="489125"/>
            <a:ext cx="8048400" cy="18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CO" sz="135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MVC es un patrón arquitectónico que separa una aplicación en tres componentes principales:</a:t>
            </a:r>
            <a:endParaRPr sz="135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oboto"/>
              <a:buChar char="●"/>
            </a:pPr>
            <a:r>
              <a:rPr b="1" lang="es-CO" sz="1350">
                <a:solidFill>
                  <a:schemeClr val="dk1"/>
                </a:solidFill>
                <a:highlight>
                  <a:srgbClr val="FFE599"/>
                </a:highlight>
                <a:latin typeface="Roboto"/>
                <a:ea typeface="Roboto"/>
                <a:cs typeface="Roboto"/>
                <a:sym typeface="Roboto"/>
              </a:rPr>
              <a:t>Modelo</a:t>
            </a:r>
            <a:r>
              <a:rPr lang="es-CO" sz="1350">
                <a:solidFill>
                  <a:schemeClr val="dk1"/>
                </a:solidFill>
                <a:highlight>
                  <a:srgbClr val="FFE599"/>
                </a:highlight>
                <a:latin typeface="Roboto"/>
                <a:ea typeface="Roboto"/>
                <a:cs typeface="Roboto"/>
                <a:sym typeface="Roboto"/>
              </a:rPr>
              <a:t>: Representa la lógica de negocio y los datos de la aplicación.</a:t>
            </a:r>
            <a:endParaRPr sz="1350">
              <a:solidFill>
                <a:schemeClr val="dk1"/>
              </a:solidFill>
              <a:highlight>
                <a:srgbClr val="FFE59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highlight>
                <a:srgbClr val="FFE59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oboto"/>
              <a:buChar char="●"/>
            </a:pPr>
            <a:r>
              <a:rPr b="1" lang="es-CO" sz="1350">
                <a:solidFill>
                  <a:schemeClr val="dk1"/>
                </a:solidFill>
                <a:highlight>
                  <a:srgbClr val="FFE599"/>
                </a:highlight>
                <a:latin typeface="Roboto"/>
                <a:ea typeface="Roboto"/>
                <a:cs typeface="Roboto"/>
                <a:sym typeface="Roboto"/>
              </a:rPr>
              <a:t>Vista</a:t>
            </a:r>
            <a:r>
              <a:rPr lang="es-CO" sz="1350">
                <a:solidFill>
                  <a:schemeClr val="dk1"/>
                </a:solidFill>
                <a:highlight>
                  <a:srgbClr val="FFE599"/>
                </a:highlight>
                <a:latin typeface="Roboto"/>
                <a:ea typeface="Roboto"/>
                <a:cs typeface="Roboto"/>
                <a:sym typeface="Roboto"/>
              </a:rPr>
              <a:t>: Se encarga de la presentación de los datos y la interfaz de usuario.</a:t>
            </a:r>
            <a:endParaRPr sz="1350">
              <a:solidFill>
                <a:schemeClr val="dk1"/>
              </a:solidFill>
              <a:highlight>
                <a:srgbClr val="FFE59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highlight>
                <a:srgbClr val="FFE59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oboto"/>
              <a:buChar char="●"/>
            </a:pPr>
            <a:r>
              <a:rPr b="1" lang="es-CO" sz="1350">
                <a:solidFill>
                  <a:schemeClr val="dk1"/>
                </a:solidFill>
                <a:highlight>
                  <a:srgbClr val="FFE599"/>
                </a:highlight>
                <a:latin typeface="Roboto"/>
                <a:ea typeface="Roboto"/>
                <a:cs typeface="Roboto"/>
                <a:sym typeface="Roboto"/>
              </a:rPr>
              <a:t>Controlador</a:t>
            </a:r>
            <a:r>
              <a:rPr lang="es-CO" sz="1350">
                <a:solidFill>
                  <a:schemeClr val="dk1"/>
                </a:solidFill>
                <a:highlight>
                  <a:srgbClr val="FFE599"/>
                </a:highlight>
                <a:latin typeface="Roboto"/>
                <a:ea typeface="Roboto"/>
                <a:cs typeface="Roboto"/>
                <a:sym typeface="Roboto"/>
              </a:rPr>
              <a:t>: Actúa como intermediario, gestionando la interacción entre el modelo y la vista.</a:t>
            </a:r>
            <a:endParaRPr sz="1350">
              <a:solidFill>
                <a:schemeClr val="dk1"/>
              </a:solidFill>
              <a:highlight>
                <a:srgbClr val="FFE59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129" name="Google Shape;129;g22429476786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4675" y="2604775"/>
            <a:ext cx="4792425" cy="224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fd037a52ff_0_10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>
                <a:solidFill>
                  <a:schemeClr val="dk1"/>
                </a:solidFill>
              </a:rPr>
              <a:t>Ventajas de MVC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35" name="Google Shape;135;g2fd037a52ff_0_10"/>
          <p:cNvSpPr txBox="1"/>
          <p:nvPr>
            <p:ph idx="1" type="subTitle"/>
          </p:nvPr>
        </p:nvSpPr>
        <p:spPr>
          <a:xfrm>
            <a:off x="653000" y="1030950"/>
            <a:ext cx="7205400" cy="3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patrón MVC no solo es popular, sino que tiene ventajas significativas que lo hacen un estándar en el desarrollo de software.</a:t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s-CO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Separación de responsabilidades: </a:t>
            </a:r>
            <a:r>
              <a:rPr lang="es-CO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Cada capa se enfoca en una tarea específica, facilitando el mantenimiento.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s-CO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Escalabilidad: </a:t>
            </a:r>
            <a:r>
              <a:rPr lang="es-CO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 separar la lógica de negocio de la presentación, es más fácil añadir nuevas funcionalidades sin afectar el resto del sistema.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s-CO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Reutilización: </a:t>
            </a:r>
            <a:r>
              <a:rPr lang="es-CO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lógica del modelo puede ser reutilizada en diferentes vistas (por ejemplo, en una aplicación web y en una API móvil).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fc26bd5d8b_0_8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Ejemplo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41" name="Google Shape;141;g2fc26bd5d8b_0_8"/>
          <p:cNvSpPr txBox="1"/>
          <p:nvPr>
            <p:ph idx="1" type="subTitle"/>
          </p:nvPr>
        </p:nvSpPr>
        <p:spPr>
          <a:xfrm>
            <a:off x="645675" y="678725"/>
            <a:ext cx="7205400" cy="3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Un formulario de login: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Modelo: </a:t>
            </a:r>
            <a:r>
              <a:rPr lang="es-CO"/>
              <a:t>Maneja las credenciales de usuario y verifica si los datos son correctos.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Vista: </a:t>
            </a:r>
            <a:r>
              <a:rPr lang="es-CO"/>
              <a:t>Es el formulario que el usuario ve e interactúa.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Controlador: </a:t>
            </a:r>
            <a:r>
              <a:rPr lang="es-CO"/>
              <a:t>Procesa la entrada del usuario (nombre de usuario y contraseña) y, dependiendo de la respuesta del modelo, dirige al usuario a una vista de éxito o de error.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Ver Video!!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2492f9cabe_0_30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  Ejercicios Prácticos</a:t>
            </a:r>
            <a:endParaRPr/>
          </a:p>
        </p:txBody>
      </p:sp>
      <p:sp>
        <p:nvSpPr>
          <p:cNvPr id="147" name="Google Shape;147;g22492f9cabe_0_30"/>
          <p:cNvSpPr txBox="1"/>
          <p:nvPr/>
        </p:nvSpPr>
        <p:spPr>
          <a:xfrm>
            <a:off x="374200" y="820600"/>
            <a:ext cx="8320800" cy="38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300">
                <a:solidFill>
                  <a:schemeClr val="dk1"/>
                </a:solidFill>
              </a:rPr>
              <a:t>Ejemplo 1: Calculadora Simple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100">
                <a:solidFill>
                  <a:schemeClr val="dk1"/>
                </a:solidFill>
              </a:rPr>
              <a:t>Este ejemplo simula una calculadora que suma dos números. La aplicación sigue el patrón MVC donde: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O" sz="1100">
                <a:solidFill>
                  <a:schemeClr val="dk1"/>
                </a:solidFill>
              </a:rPr>
              <a:t>El </a:t>
            </a:r>
            <a:r>
              <a:rPr b="1" lang="es-CO" sz="1100">
                <a:solidFill>
                  <a:schemeClr val="dk1"/>
                </a:solidFill>
              </a:rPr>
              <a:t>modelo</a:t>
            </a:r>
            <a:r>
              <a:rPr lang="es-CO" sz="1100">
                <a:solidFill>
                  <a:schemeClr val="dk1"/>
                </a:solidFill>
              </a:rPr>
              <a:t> maneja la lógica de la suma.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O" sz="1100">
                <a:solidFill>
                  <a:schemeClr val="dk1"/>
                </a:solidFill>
              </a:rPr>
              <a:t>El </a:t>
            </a:r>
            <a:r>
              <a:rPr b="1" lang="es-CO" sz="1100">
                <a:solidFill>
                  <a:schemeClr val="dk1"/>
                </a:solidFill>
              </a:rPr>
              <a:t>controlador</a:t>
            </a:r>
            <a:r>
              <a:rPr lang="es-CO" sz="1100">
                <a:solidFill>
                  <a:schemeClr val="dk1"/>
                </a:solidFill>
              </a:rPr>
              <a:t> recibe los datos de la vista y los envía al modelo.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O" sz="1100">
                <a:solidFill>
                  <a:schemeClr val="dk1"/>
                </a:solidFill>
              </a:rPr>
              <a:t>La </a:t>
            </a:r>
            <a:r>
              <a:rPr b="1" lang="es-CO" sz="1100">
                <a:solidFill>
                  <a:schemeClr val="dk1"/>
                </a:solidFill>
              </a:rPr>
              <a:t>vista</a:t>
            </a:r>
            <a:r>
              <a:rPr lang="es-CO" sz="1100">
                <a:solidFill>
                  <a:schemeClr val="dk1"/>
                </a:solidFill>
              </a:rPr>
              <a:t> muestra el resultado de la suma.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fe39cbd24c_0_6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  Ejercicios Prácticos</a:t>
            </a:r>
            <a:endParaRPr/>
          </a:p>
        </p:txBody>
      </p:sp>
      <p:sp>
        <p:nvSpPr>
          <p:cNvPr id="153" name="Google Shape;153;g2fe39cbd24c_0_6"/>
          <p:cNvSpPr txBox="1"/>
          <p:nvPr/>
        </p:nvSpPr>
        <p:spPr>
          <a:xfrm>
            <a:off x="359525" y="1202150"/>
            <a:ext cx="8320800" cy="41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CO" sz="1300">
                <a:solidFill>
                  <a:schemeClr val="dk1"/>
                </a:solidFill>
              </a:rPr>
              <a:t>Ejemplo 2: Gestión de Tareas Pendientes (To-Do List)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100">
                <a:solidFill>
                  <a:schemeClr val="dk1"/>
                </a:solidFill>
              </a:rPr>
              <a:t>Este ejemplo gestiona una lista de tareas pendientes. Aquí el patrón MVC se utiliza para: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O" sz="1100">
                <a:solidFill>
                  <a:schemeClr val="dk1"/>
                </a:solidFill>
              </a:rPr>
              <a:t>El </a:t>
            </a:r>
            <a:r>
              <a:rPr b="1" lang="es-CO" sz="1100">
                <a:solidFill>
                  <a:schemeClr val="dk1"/>
                </a:solidFill>
              </a:rPr>
              <a:t>modelo</a:t>
            </a:r>
            <a:r>
              <a:rPr lang="es-CO" sz="1100">
                <a:solidFill>
                  <a:schemeClr val="dk1"/>
                </a:solidFill>
              </a:rPr>
              <a:t> maneja las tareas (añadir y mostrar).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O" sz="1100">
                <a:solidFill>
                  <a:schemeClr val="dk1"/>
                </a:solidFill>
              </a:rPr>
              <a:t>El </a:t>
            </a:r>
            <a:r>
              <a:rPr b="1" lang="es-CO" sz="1100">
                <a:solidFill>
                  <a:schemeClr val="dk1"/>
                </a:solidFill>
              </a:rPr>
              <a:t>controlador</a:t>
            </a:r>
            <a:r>
              <a:rPr lang="es-CO" sz="1100">
                <a:solidFill>
                  <a:schemeClr val="dk1"/>
                </a:solidFill>
              </a:rPr>
              <a:t> se encarga de recibir las interacciones de la vista y llamar al modelo para actualizar o mostrar la lista.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O" sz="1100">
                <a:solidFill>
                  <a:schemeClr val="dk1"/>
                </a:solidFill>
              </a:rPr>
              <a:t>La </a:t>
            </a:r>
            <a:r>
              <a:rPr b="1" lang="es-CO" sz="1100">
                <a:solidFill>
                  <a:schemeClr val="dk1"/>
                </a:solidFill>
              </a:rPr>
              <a:t>vista</a:t>
            </a:r>
            <a:r>
              <a:rPr lang="es-CO" sz="1100">
                <a:solidFill>
                  <a:schemeClr val="dk1"/>
                </a:solidFill>
              </a:rPr>
              <a:t> muestra las tareas y permite añadir nuevas.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fe39cbd24c_0_12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Resumen de cómo funciona MVC</a:t>
            </a:r>
            <a:endParaRPr/>
          </a:p>
        </p:txBody>
      </p:sp>
      <p:sp>
        <p:nvSpPr>
          <p:cNvPr id="159" name="Google Shape;159;g2fe39cbd24c_0_12"/>
          <p:cNvSpPr txBox="1"/>
          <p:nvPr/>
        </p:nvSpPr>
        <p:spPr>
          <a:xfrm>
            <a:off x="865825" y="1071250"/>
            <a:ext cx="6794400" cy="57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CO" sz="1300">
                <a:solidFill>
                  <a:schemeClr val="dk1"/>
                </a:solidFill>
              </a:rPr>
              <a:t>En estos ejemplos: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CO" sz="1100">
                <a:solidFill>
                  <a:schemeClr val="dk1"/>
                </a:solidFill>
              </a:rPr>
              <a:t>Modelo</a:t>
            </a:r>
            <a:r>
              <a:rPr lang="es-CO" sz="1100">
                <a:solidFill>
                  <a:schemeClr val="dk1"/>
                </a:solidFill>
              </a:rPr>
              <a:t>: En ambos ejemplos, el modelo gestiona los datos. Para la calculadora, maneja la lógica de suma. Para la lista de tareas, gestiona la lista y las nuevas entradas.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CO" sz="1100">
                <a:solidFill>
                  <a:schemeClr val="dk1"/>
                </a:solidFill>
              </a:rPr>
              <a:t>Controlador</a:t>
            </a:r>
            <a:r>
              <a:rPr lang="es-CO" sz="1100">
                <a:solidFill>
                  <a:schemeClr val="dk1"/>
                </a:solidFill>
              </a:rPr>
              <a:t>: El controlador recibe la interacción desde la vista (inputs del usuario), llama al modelo para actualizar o consultar la información y envía los resultados a la vista.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CO" sz="1100">
                <a:solidFill>
                  <a:schemeClr val="dk1"/>
                </a:solidFill>
              </a:rPr>
              <a:t>Vista</a:t>
            </a:r>
            <a:r>
              <a:rPr lang="es-CO" sz="1100">
                <a:solidFill>
                  <a:schemeClr val="dk1"/>
                </a:solidFill>
              </a:rPr>
              <a:t>: La vista interactúa con el usuario, toma sus inputs y muestra los resultados que le envía el controlador.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CO" sz="1100">
                <a:solidFill>
                  <a:schemeClr val="dk1"/>
                </a:solidFill>
              </a:rPr>
              <a:t>Recursos:</a:t>
            </a:r>
            <a:endParaRPr b="1" sz="13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2fe39cbd24c_0_12"/>
          <p:cNvSpPr txBox="1"/>
          <p:nvPr/>
        </p:nvSpPr>
        <p:spPr>
          <a:xfrm>
            <a:off x="2325975" y="4156275"/>
            <a:ext cx="504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u="sng">
                <a:solidFill>
                  <a:schemeClr val="hlink"/>
                </a:solidFill>
                <a:hlinkClick r:id="rId3"/>
              </a:rPr>
              <a:t>https://refactoring.guru/es/design-patterns/what-is-pattern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ffects of School Bullying on Teenagers Thesis Defense by Slidesgo">
  <a:themeElements>
    <a:clrScheme name="Nodo">
      <a:dk1>
        <a:srgbClr val="000000"/>
      </a:dk1>
      <a:lt1>
        <a:srgbClr val="FFFFFF"/>
      </a:lt1>
      <a:dk2>
        <a:srgbClr val="000023"/>
      </a:dk2>
      <a:lt2>
        <a:srgbClr val="000066"/>
      </a:lt2>
      <a:accent1>
        <a:srgbClr val="006FFF"/>
      </a:accent1>
      <a:accent2>
        <a:srgbClr val="00D9AC"/>
      </a:accent2>
      <a:accent3>
        <a:srgbClr val="F8D300"/>
      </a:accent3>
      <a:accent4>
        <a:srgbClr val="FF8F1B"/>
      </a:accent4>
      <a:accent5>
        <a:srgbClr val="7979FF"/>
      </a:accent5>
      <a:accent6>
        <a:srgbClr val="CFD0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0x0101002D3715C159A3E1429C79038F1E10A35A</vt:lpwstr>
  </property>
</Properties>
</file>